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64" r:id="rId3"/>
    <p:sldId id="260" r:id="rId4"/>
    <p:sldId id="276" r:id="rId5"/>
    <p:sldId id="277" r:id="rId6"/>
    <p:sldId id="281" r:id="rId7"/>
    <p:sldId id="278" r:id="rId8"/>
    <p:sldId id="279" r:id="rId9"/>
    <p:sldId id="283" r:id="rId10"/>
    <p:sldId id="268" r:id="rId11"/>
    <p:sldId id="280" r:id="rId12"/>
    <p:sldId id="284" r:id="rId13"/>
    <p:sldId id="285" r:id="rId14"/>
    <p:sldId id="286" r:id="rId15"/>
    <p:sldId id="288" r:id="rId16"/>
    <p:sldId id="290" r:id="rId17"/>
    <p:sldId id="269" r:id="rId18"/>
    <p:sldId id="291" r:id="rId19"/>
    <p:sldId id="293" r:id="rId20"/>
    <p:sldId id="292" r:id="rId21"/>
    <p:sldId id="294" r:id="rId22"/>
    <p:sldId id="275" r:id="rId23"/>
    <p:sldId id="298" r:id="rId24"/>
    <p:sldId id="295" r:id="rId25"/>
    <p:sldId id="297" r:id="rId26"/>
    <p:sldId id="299" r:id="rId27"/>
    <p:sldId id="296" r:id="rId28"/>
    <p:sldId id="258" r:id="rId29"/>
  </p:sldIdLst>
  <p:sldSz cx="12192000" cy="6858000"/>
  <p:notesSz cx="6858000" cy="9144000"/>
  <p:defaultTextStyle>
    <a:defPPr>
      <a:defRPr lang="en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73736"/>
  </p:normalViewPr>
  <p:slideViewPr>
    <p:cSldViewPr snapToGrid="0" snapToObjects="1">
      <p:cViewPr varScale="1">
        <p:scale>
          <a:sx n="89" d="100"/>
          <a:sy n="89" d="100"/>
        </p:scale>
        <p:origin x="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79EC7-95B1-B74A-A00B-3A85330A2F43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TW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TW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254AF6-EAF9-B642-A35B-244EF23BD821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112716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global optimum hard to find ?</a:t>
            </a:r>
          </a:p>
          <a:p>
            <a:r>
              <a:rPr lang="en-US" dirty="0"/>
              <a:t>Do we have time limit?</a:t>
            </a:r>
          </a:p>
          <a:p>
            <a:r>
              <a:rPr lang="en-US" dirty="0"/>
              <a:t>I</a:t>
            </a:r>
            <a:r>
              <a:rPr lang="en-TW" dirty="0"/>
              <a:t>s local optimum acceptable 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4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86575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Exploitation:</a:t>
            </a:r>
          </a:p>
          <a:p>
            <a:r>
              <a:rPr lang="en-US" dirty="0"/>
              <a:t>Based on modifying choice rules to encourage good move combinations </a:t>
            </a:r>
            <a:endParaRPr lang="en-US" sz="1050" dirty="0"/>
          </a:p>
          <a:p>
            <a:r>
              <a:rPr lang="en-US" dirty="0"/>
              <a:t>and solution attributes</a:t>
            </a:r>
            <a:br>
              <a:rPr lang="en-US" dirty="0"/>
            </a:br>
            <a:r>
              <a:rPr lang="en-US" dirty="0"/>
              <a:t>May lead to return to attractive regions</a:t>
            </a:r>
            <a:br>
              <a:rPr lang="en-US" dirty="0"/>
            </a:br>
            <a:endParaRPr lang="en-US" sz="1050" dirty="0"/>
          </a:p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5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736177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TW" dirty="0"/>
              <a:t>abu search is based on introducting flexible memory structures in conjunction with strategic restrictions and aspiration levels as a means for exploiting search spaces.</a:t>
            </a:r>
          </a:p>
          <a:p>
            <a:endParaRPr lang="en-TW" dirty="0"/>
          </a:p>
          <a:p>
            <a:r>
              <a:rPr lang="en-US" dirty="0"/>
              <a:t>A</a:t>
            </a:r>
            <a:r>
              <a:rPr lang="en-TW" dirty="0"/>
              <a:t> dynamic neighborhood search method: once you have a point, it searches around its neighbors</a:t>
            </a:r>
          </a:p>
          <a:p>
            <a:r>
              <a:rPr lang="en-US" dirty="0"/>
              <a:t>I</a:t>
            </a:r>
            <a:r>
              <a:rPr lang="en-TW" dirty="0"/>
              <a:t>t uses a flexbile memory to restrict the next solution choice to some subset of neighborhood of current solution </a:t>
            </a:r>
          </a:p>
          <a:p>
            <a:endParaRPr lang="en-TW" dirty="0"/>
          </a:p>
          <a:p>
            <a:r>
              <a:rPr lang="en-US" dirty="0"/>
              <a:t>Q</a:t>
            </a:r>
            <a:r>
              <a:rPr lang="en-TW" dirty="0"/>
              <a:t>uestion is: what goes into the tabu list</a:t>
            </a:r>
          </a:p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7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842899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</a:t>
            </a:r>
            <a:r>
              <a:rPr lang="en-TW" dirty="0"/>
              <a:t>alue at risk: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Value at risk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a measure of the risk of loss for investments. It estimates how much a set of investments might lose (with a given probability), given normal market conditions, in a set time period such as a day.  The smaller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means the stocks is more risky</a:t>
            </a:r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18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887404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254AF6-EAF9-B642-A35B-244EF23BD821}" type="slidenum">
              <a:rPr lang="en-TW" smtClean="0"/>
              <a:t>28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39093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679CE-58D0-FC43-9955-6F7140522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FB1072-0F26-2D42-9587-A1489655B8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EC5D3-8DFE-5E4F-A97D-EA9A985AD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B9EED-FA39-E545-B9A7-145F4E852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91C23-E83B-234B-80C4-86B6AB232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030859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0341-823B-0242-B2AB-8FCD810BD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9F47B8-D117-6544-AFC0-692D45346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9FF9D-32A3-BC44-8140-6115DFCE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C750B-3940-8847-A632-DB845DD00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8A5CC-A991-1C40-98EB-DD34F04ED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925801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93C9CC-C3DC-9943-BEDC-53D84E1DCE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526E39-FCF9-024F-B195-829021E30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A43D6-8DDE-514D-BED9-42C84C61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AE2A2-FD19-C341-A0F6-74E22527C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846D9-D483-7544-B5FD-4EBEF2F28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371659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861DE-D7DD-894A-89C3-B88CDE76C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58A08-B847-B74D-A8F0-273DF2BFC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A04DD-4B57-CA47-8D32-B9FFE24E2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EE1E3-9D3F-3D47-9DEB-FEF1E5226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1BD81-BBA7-964E-8477-826A3E4A8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06916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E6ACB-C960-BD4F-A095-05EE7C81D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EEC6E-3E94-B948-9273-5F8DBE0BD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5FD29-B354-4845-B62A-7903DC6F5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1D837-FE9F-E949-9986-E725D98C2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6AD10-757C-9A43-BAC3-EC4F48B2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43319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7BEDB-DD57-D34F-BB27-82BF0F78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64197-D262-F445-8B40-3495A3E408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FE01F8-4F25-0A48-B671-9EB4C3AD4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C61FA7-21EE-6F40-8220-96F38A9E9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AF29-8F11-1745-B992-A900ADCF4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0C2F4-A228-AB4C-844A-72D96A646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810835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E483E-E83F-A644-871F-BDE410D5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AA41EC-9F1A-D04A-8D39-CF16E3D72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5E3A9-621E-3F46-850E-184084D901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D9585D-420C-E541-A7AB-7B8D5F563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3F8CE-4E60-4946-8D45-4B1BBF408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CE79A8-E116-834E-9CC7-609E3A576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9CDB81-BE49-534A-B7F0-622356BC1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6F503A-1F61-0545-958F-B91ACC51C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270780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8BF2B-3D5F-4143-82A3-EC9DD5EA8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7E3735-229A-754B-ACA9-C9E994D6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DCC1CE-33F2-2B4C-8411-4A43C1AC5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B670C2-1D1C-6848-8284-E78CE09B4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3904483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64A416-0C90-C744-8465-06FC57EE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4A719B-C5ED-2044-B95B-659B800F2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AA5639-2B3D-A74A-8B42-19789A870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1530025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972A4-6CFE-3847-A49F-3BC9E57A9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41FB0-6B91-7145-9DEC-D34C208088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E8D50-F9D7-8C4B-A29C-D67E6E4C83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5174D5-BEA6-9146-A4D3-14B654914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D35C15-2E8B-9E47-921C-050B8973E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4068D-FC17-EC47-949C-6E3CB91D8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639056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06E4A-81E4-B143-93B9-618CACA7F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C755E8-3448-7744-8B0E-5BF8480E02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W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2BB5BB-A9A5-784F-9E0D-7C23DFA24F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5D812-403D-2944-8F8E-E5B4D2733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80414D-8C8A-664D-92B9-D7607AAB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B3380-FA05-D040-92F8-412BB186C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271455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6F7581-C696-F94E-8E17-6B4AFF2B1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W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92F51E-EB61-854F-9AD0-681109A0D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W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95331-58A0-F248-B716-D1A1A6A63D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5FD9D-D7BB-D443-AE29-87EE6AE22015}" type="datetimeFigureOut">
              <a:rPr lang="en-TW" smtClean="0"/>
              <a:t>2020/5/4</a:t>
            </a:fld>
            <a:endParaRPr lang="en-TW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A64F9-82B1-EB46-96ED-FE5FF48695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W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0D3B-7D5A-694E-852F-84BB578E32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6A9BD-A0E2-D84A-B799-60021669220E}" type="slidenum">
              <a:rPr lang="en-TW" smtClean="0"/>
              <a:t>‹#›</a:t>
            </a:fld>
            <a:endParaRPr lang="en-TW"/>
          </a:p>
        </p:txBody>
      </p:sp>
    </p:spTree>
    <p:extLst>
      <p:ext uri="{BB962C8B-B14F-4D97-AF65-F5344CB8AC3E}">
        <p14:creationId xmlns:p14="http://schemas.microsoft.com/office/powerpoint/2010/main" val="63498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Local-versus-global-optimum_fig1_228563694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esearchgate.net/publication/286938758_Portfolio_optimization_models_and_a_tabu_search_algorithm_for_the_Kuwait_Stock_Exchange" TargetMode="External"/><Relationship Id="rId4" Type="http://schemas.openxmlformats.org/officeDocument/2006/relationships/hyperlink" Target="https://www.researchgate.net/figure/Flowchart-of-tabu-search-algorithm_fig1_320508257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54ADDE-803D-EB4F-A66A-AD5D78BCD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en-TW" b="1" dirty="0"/>
              <a:t>Tabu Search for Portfolio Optimization</a:t>
            </a:r>
            <a:br>
              <a:rPr lang="en-TW" b="1" dirty="0"/>
            </a:br>
            <a:r>
              <a:rPr lang="en-TW" sz="3500" b="1" dirty="0"/>
              <a:t>Topic 5: Extension of Local 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2829BA-CD47-6547-8E55-F84C04D8C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TW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Yi-Ping Tseng</a:t>
            </a:r>
          </a:p>
          <a:p>
            <a:r>
              <a:rPr lang="en-TW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Uni: yt2690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756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D8BD7AA-000F-4149-9FF6-E8DB2DE6F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9792587" cy="6858000"/>
          </a:xfrm>
          <a:custGeom>
            <a:avLst/>
            <a:gdLst>
              <a:gd name="connsiteX0" fmla="*/ 9792587 w 9792587"/>
              <a:gd name="connsiteY0" fmla="*/ 0 h 6858000"/>
              <a:gd name="connsiteX1" fmla="*/ 2339431 w 9792587"/>
              <a:gd name="connsiteY1" fmla="*/ 0 h 6858000"/>
              <a:gd name="connsiteX2" fmla="*/ 2190696 w 9792587"/>
              <a:gd name="connsiteY2" fmla="*/ 145339 h 6858000"/>
              <a:gd name="connsiteX3" fmla="*/ 0 w 9792587"/>
              <a:gd name="connsiteY3" fmla="*/ 5565888 h 6858000"/>
              <a:gd name="connsiteX4" fmla="*/ 79127 w 9792587"/>
              <a:gd name="connsiteY4" fmla="*/ 6681235 h 6858000"/>
              <a:gd name="connsiteX5" fmla="*/ 108694 w 9792587"/>
              <a:gd name="connsiteY5" fmla="*/ 6858000 h 6858000"/>
              <a:gd name="connsiteX6" fmla="*/ 9792587 w 97925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92587" h="6858000">
                <a:moveTo>
                  <a:pt x="9792587" y="0"/>
                </a:moveTo>
                <a:lnTo>
                  <a:pt x="2339431" y="0"/>
                </a:lnTo>
                <a:lnTo>
                  <a:pt x="2190696" y="145339"/>
                </a:lnTo>
                <a:cubicBezTo>
                  <a:pt x="834428" y="1548908"/>
                  <a:pt x="0" y="3459953"/>
                  <a:pt x="0" y="5565888"/>
                </a:cubicBezTo>
                <a:cubicBezTo>
                  <a:pt x="0" y="5944579"/>
                  <a:pt x="26981" y="6316967"/>
                  <a:pt x="79127" y="6681235"/>
                </a:cubicBezTo>
                <a:lnTo>
                  <a:pt x="108694" y="6858000"/>
                </a:lnTo>
                <a:lnTo>
                  <a:pt x="9792587" y="685800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4A4A823-72DC-4BA8-8157-D36A8939A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9492529" cy="6858000"/>
          </a:xfrm>
          <a:custGeom>
            <a:avLst/>
            <a:gdLst>
              <a:gd name="connsiteX0" fmla="*/ 9492529 w 9492529"/>
              <a:gd name="connsiteY0" fmla="*/ 0 h 6858000"/>
              <a:gd name="connsiteX1" fmla="*/ 2472310 w 9492529"/>
              <a:gd name="connsiteY1" fmla="*/ 0 h 6858000"/>
              <a:gd name="connsiteX2" fmla="*/ 2157501 w 9492529"/>
              <a:gd name="connsiteY2" fmla="*/ 301488 h 6858000"/>
              <a:gd name="connsiteX3" fmla="*/ 0 w 9492529"/>
              <a:gd name="connsiteY3" fmla="*/ 5565888 h 6858000"/>
              <a:gd name="connsiteX4" fmla="*/ 76084 w 9492529"/>
              <a:gd name="connsiteY4" fmla="*/ 6638337 h 6858000"/>
              <a:gd name="connsiteX5" fmla="*/ 112827 w 9492529"/>
              <a:gd name="connsiteY5" fmla="*/ 6858000 h 6858000"/>
              <a:gd name="connsiteX6" fmla="*/ 9492529 w 9492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492529" h="6858000">
                <a:moveTo>
                  <a:pt x="9492529" y="0"/>
                </a:moveTo>
                <a:lnTo>
                  <a:pt x="2472310" y="0"/>
                </a:lnTo>
                <a:lnTo>
                  <a:pt x="2157501" y="301488"/>
                </a:lnTo>
                <a:cubicBezTo>
                  <a:pt x="823309" y="1655711"/>
                  <a:pt x="0" y="3514654"/>
                  <a:pt x="0" y="5565888"/>
                </a:cubicBezTo>
                <a:cubicBezTo>
                  <a:pt x="0" y="5930014"/>
                  <a:pt x="25944" y="6288079"/>
                  <a:pt x="76084" y="6638337"/>
                </a:cubicBezTo>
                <a:lnTo>
                  <a:pt x="112827" y="6858000"/>
                </a:lnTo>
                <a:lnTo>
                  <a:pt x="9492529" y="6858000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2DDF4-6363-064F-AF5F-4A69E06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015" y="2784881"/>
            <a:ext cx="7165235" cy="1288238"/>
          </a:xfrm>
        </p:spPr>
        <p:txBody>
          <a:bodyPr anchor="ctr">
            <a:normAutofit/>
          </a:bodyPr>
          <a:lstStyle/>
          <a:p>
            <a:r>
              <a:rPr lang="en-TW" sz="5000" dirty="0"/>
              <a:t>Example of Tabu Search</a:t>
            </a:r>
          </a:p>
        </p:txBody>
      </p:sp>
    </p:spTree>
    <p:extLst>
      <p:ext uri="{BB962C8B-B14F-4D97-AF65-F5344CB8AC3E}">
        <p14:creationId xmlns:p14="http://schemas.microsoft.com/office/powerpoint/2010/main" val="2929880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8403D-1D8D-844C-92F0-059D773E9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TSP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40BDA-5A82-BD47-943A-F0E0033D3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TW" dirty="0"/>
              <a:t>5 cities – A, B, C, D, E</a:t>
            </a:r>
          </a:p>
          <a:p>
            <a:r>
              <a:rPr lang="en-US" dirty="0"/>
              <a:t>O</a:t>
            </a:r>
            <a:r>
              <a:rPr lang="en-TW" dirty="0"/>
              <a:t>bjective: find the minimum distance to travel all cities and return the starting point</a:t>
            </a:r>
          </a:p>
          <a:p>
            <a:endParaRPr lang="en-TW" dirty="0"/>
          </a:p>
          <a:p>
            <a:r>
              <a:rPr lang="en-US" dirty="0"/>
              <a:t>T</a:t>
            </a:r>
            <a:r>
              <a:rPr lang="en-TW" dirty="0"/>
              <a:t>abu list size = 2 </a:t>
            </a:r>
          </a:p>
          <a:p>
            <a:r>
              <a:rPr lang="en-US" dirty="0"/>
              <a:t>S</a:t>
            </a:r>
            <a:r>
              <a:rPr lang="en-TW" dirty="0"/>
              <a:t>topping criteria: iteration times = 5</a:t>
            </a:r>
          </a:p>
          <a:p>
            <a:r>
              <a:rPr lang="en-US" dirty="0"/>
              <a:t>A</a:t>
            </a:r>
            <a:r>
              <a:rPr lang="en-TW" dirty="0"/>
              <a:t>spiration criterion: distance is lower than 1 unit</a:t>
            </a:r>
          </a:p>
        </p:txBody>
      </p:sp>
    </p:spTree>
    <p:extLst>
      <p:ext uri="{BB962C8B-B14F-4D97-AF65-F5344CB8AC3E}">
        <p14:creationId xmlns:p14="http://schemas.microsoft.com/office/powerpoint/2010/main" val="3583018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0515600" cy="5789613"/>
              </a:xfrm>
            </p:spPr>
            <p:txBody>
              <a:bodyPr/>
              <a:lstStyle/>
              <a:p>
                <a:r>
                  <a:rPr lang="en-US" dirty="0"/>
                  <a:t>I</a:t>
                </a:r>
                <a:r>
                  <a:rPr lang="en-TW" dirty="0"/>
                  <a:t>nitial feasible solution: </a:t>
                </a:r>
              </a:p>
              <a:p>
                <a:pPr marL="0" indent="0">
                  <a:buNone/>
                </a:pPr>
                <a:r>
                  <a:rPr lang="en-TW" dirty="0"/>
                  <a:t>	S: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A</a:t>
                </a:r>
              </a:p>
              <a:p>
                <a:pPr marL="0" indent="0">
                  <a:buNone/>
                </a:pPr>
                <a:r>
                  <a:rPr lang="en-TW" dirty="0"/>
                  <a:t>	dist(T) = 10</a:t>
                </a:r>
              </a:p>
              <a:p>
                <a:r>
                  <a:rPr lang="en-US" dirty="0"/>
                  <a:t>Neighbor set: exchanging two cities </a:t>
                </a:r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T1: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A	</a:t>
                </a:r>
                <a:r>
                  <a:rPr lang="en-TW" dirty="0">
                    <a:solidFill>
                      <a:srgbClr val="FF0000"/>
                    </a:solidFill>
                  </a:rPr>
                  <a:t>dist(T1) = 8</a:t>
                </a:r>
              </a:p>
              <a:p>
                <a:pPr marL="0" indent="0">
                  <a:buNone/>
                </a:pPr>
                <a:r>
                  <a:rPr lang="en-TW" dirty="0"/>
                  <a:t>	T2: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A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/>
                  <a:t>	dist(T2) = 9</a:t>
                </a:r>
              </a:p>
              <a:p>
                <a:pPr marL="0" indent="0">
                  <a:buNone/>
                </a:pPr>
                <a:r>
                  <a:rPr lang="en-TW" dirty="0"/>
                  <a:t>	T3: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/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A	dist(T3) = 9</a:t>
                </a:r>
              </a:p>
              <a:p>
                <a:r>
                  <a:rPr lang="en-TW" dirty="0"/>
                  <a:t>S = T1</a:t>
                </a:r>
              </a:p>
              <a:p>
                <a:r>
                  <a:rPr lang="en-TW" dirty="0"/>
                  <a:t>tabu list = [(B, C), ]</a:t>
                </a:r>
              </a:p>
              <a:p>
                <a:r>
                  <a:rPr lang="en-US" dirty="0"/>
                  <a:t>I</a:t>
                </a:r>
                <a:r>
                  <a:rPr lang="en-TW" dirty="0"/>
                  <a:t>teration = 1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0515600" cy="5789613"/>
              </a:xfrm>
              <a:blipFill>
                <a:blip r:embed="rId2"/>
                <a:stretch>
                  <a:fillRect l="-965" t="-1532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788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0515600" cy="5789613"/>
              </a:xfrm>
            </p:spPr>
            <p:txBody>
              <a:bodyPr/>
              <a:lstStyle/>
              <a:p>
                <a:r>
                  <a:rPr lang="en-US" dirty="0"/>
                  <a:t>Current Solution: 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TW" dirty="0"/>
                  <a:t>T1: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chemeClr val="tx1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dist(T1) = 8</a:t>
                </a:r>
              </a:p>
              <a:p>
                <a:pPr marL="0" indent="0">
                  <a:buNone/>
                </a:pPr>
                <a:r>
                  <a:rPr lang="en-TW" dirty="0"/>
                  <a:t>	tabu list = [(B, C), ]</a:t>
                </a:r>
                <a:endParaRPr lang="en-US" dirty="0"/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T4: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</a:t>
                </a:r>
                <a:r>
                  <a:rPr lang="en-TW" dirty="0">
                    <a:solidFill>
                      <a:srgbClr val="FF0000"/>
                    </a:solidFill>
                  </a:rPr>
                  <a:t>dist(T4) = 6</a:t>
                </a:r>
              </a:p>
              <a:p>
                <a:pPr marL="0" indent="0">
                  <a:buNone/>
                </a:pPr>
                <a:r>
                  <a:rPr lang="en-TW" dirty="0"/>
                  <a:t>	T5: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chemeClr val="tx1"/>
                    </a:solidFill>
                  </a:rPr>
                  <a:t>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dist(T5) = 8</a:t>
                </a:r>
                <a:endParaRPr lang="en-TW" dirty="0"/>
              </a:p>
              <a:p>
                <a:pPr marL="0" indent="0">
                  <a:buNone/>
                </a:pPr>
                <a:r>
                  <a:rPr lang="en-TW" dirty="0"/>
                  <a:t>	T6: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dist(T6) = 8</a:t>
                </a:r>
                <a:endParaRPr lang="en-TW" dirty="0"/>
              </a:p>
              <a:p>
                <a:r>
                  <a:rPr lang="en-TW" dirty="0"/>
                  <a:t>S = T4</a:t>
                </a:r>
              </a:p>
              <a:p>
                <a:r>
                  <a:rPr lang="en-TW" dirty="0"/>
                  <a:t>tabu list = [(B, C), (C, D)]</a:t>
                </a:r>
              </a:p>
              <a:p>
                <a:r>
                  <a:rPr lang="en-US" dirty="0"/>
                  <a:t>I</a:t>
                </a:r>
                <a:r>
                  <a:rPr lang="en-TW" dirty="0"/>
                  <a:t>teration = 2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0515600" cy="5789613"/>
              </a:xfrm>
              <a:blipFill>
                <a:blip r:embed="rId2"/>
                <a:stretch>
                  <a:fillRect l="-965" t="-1532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07609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Current Solution: 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TW" dirty="0"/>
                  <a:t>T4: A </a:t>
                </a:r>
                <a14:m>
                  <m:oMath xmlns:m="http://schemas.openxmlformats.org/officeDocument/2006/math">
                    <m:r>
                      <a:rPr lang="en-TW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/>
                  <a:t> </a:t>
                </a:r>
                <a:r>
                  <a:rPr lang="en-TW" dirty="0">
                    <a:solidFill>
                      <a:schemeClr val="tx1"/>
                    </a:solidFill>
                  </a:rPr>
                  <a:t>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dist(T4) = 6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TW" dirty="0"/>
                  <a:t>	tabu list = [(B, C), (C, D)]</a:t>
                </a:r>
                <a:endParaRPr lang="en-US" dirty="0"/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T7: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dist(T7) = 6	</a:t>
                </a:r>
              </a:p>
              <a:p>
                <a:pPr marL="0" indent="0">
                  <a:buNone/>
                </a:pPr>
                <a:r>
                  <a:rPr lang="en-TW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TW" dirty="0">
                    <a:solidFill>
                      <a:srgbClr val="FF0000"/>
                    </a:solidFill>
                  </a:rPr>
                  <a:t> in tabu list |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TW" dirty="0">
                    <a:solidFill>
                      <a:srgbClr val="FF0000"/>
                    </a:solidFill>
                  </a:rPr>
                  <a:t> aspiration criterion (improve one unit)</a:t>
                </a:r>
              </a:p>
              <a:p>
                <a:pPr marL="0" indent="0">
                  <a:buNone/>
                </a:pPr>
                <a:endParaRPr lang="en-TW" sz="100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TW" dirty="0">
                    <a:solidFill>
                      <a:schemeClr val="tx1"/>
                    </a:solidFill>
                  </a:rPr>
                  <a:t>	T8: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</a:t>
                </a:r>
                <a:r>
                  <a:rPr lang="en-TW" dirty="0">
                    <a:solidFill>
                      <a:srgbClr val="0070C0"/>
                    </a:solidFill>
                  </a:rPr>
                  <a:t>dist(T8) = 7</a:t>
                </a:r>
                <a:r>
                  <a:rPr lang="en-TW" dirty="0">
                    <a:solidFill>
                      <a:schemeClr val="tx1"/>
                    </a:solidFill>
                  </a:rPr>
                  <a:t>	</a:t>
                </a:r>
                <a:r>
                  <a:rPr lang="en-TW" dirty="0">
                    <a:solidFill>
                      <a:srgbClr val="0070C0"/>
                    </a:solidFill>
                  </a:rPr>
                  <a:t>V regardless it is worse</a:t>
                </a:r>
              </a:p>
              <a:p>
                <a:pPr marL="0" indent="0">
                  <a:buNone/>
                </a:pPr>
                <a:r>
                  <a:rPr lang="en-TW" dirty="0">
                    <a:solidFill>
                      <a:schemeClr val="tx1"/>
                    </a:solidFill>
                  </a:rPr>
                  <a:t>	T9: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dist(T9) = 7</a:t>
                </a:r>
              </a:p>
              <a:p>
                <a:pPr marL="0" indent="0">
                  <a:buNone/>
                </a:pPr>
                <a:endParaRPr lang="en-TW" dirty="0"/>
              </a:p>
              <a:p>
                <a:r>
                  <a:rPr lang="en-TW" dirty="0"/>
                  <a:t>S = T8</a:t>
                </a:r>
              </a:p>
              <a:p>
                <a:r>
                  <a:rPr lang="en-TW" dirty="0"/>
                  <a:t>tabu list = [(C, D), (D, E)] </a:t>
                </a:r>
                <a:r>
                  <a:rPr lang="en-TW" dirty="0">
                    <a:solidFill>
                      <a:srgbClr val="0070C0"/>
                    </a:solidFill>
                  </a:rPr>
                  <a:t>remove the first tabu move</a:t>
                </a:r>
              </a:p>
              <a:p>
                <a:r>
                  <a:rPr lang="en-US" dirty="0"/>
                  <a:t>I</a:t>
                </a:r>
                <a:r>
                  <a:rPr lang="en-TW" dirty="0"/>
                  <a:t>teration = 3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  <a:blipFill>
                <a:blip r:embed="rId2"/>
                <a:stretch>
                  <a:fillRect l="-918" t="-2236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28044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Current Solution: 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T8: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dist(T8) = 7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TW" dirty="0"/>
                  <a:t>	tabu list = [(C, D), (D, E)]</a:t>
                </a:r>
                <a:endParaRPr lang="en-US" dirty="0"/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T10: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</a:t>
                </a:r>
                <a:r>
                  <a:rPr lang="en-TW" dirty="0">
                    <a:solidFill>
                      <a:srgbClr val="0070C0"/>
                    </a:solidFill>
                  </a:rPr>
                  <a:t>dist(T10) = 5</a:t>
                </a:r>
              </a:p>
              <a:p>
                <a:pPr marL="0" indent="0">
                  <a:buNone/>
                </a:pPr>
                <a:r>
                  <a:rPr lang="en-TW" dirty="0">
                    <a:solidFill>
                      <a:srgbClr val="FF0000"/>
                    </a:solidFill>
                  </a:rPr>
                  <a:t>	</a:t>
                </a:r>
                <a:r>
                  <a:rPr lang="en-TW" dirty="0">
                    <a:solidFill>
                      <a:srgbClr val="FF000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TW" dirty="0">
                    <a:solidFill>
                      <a:srgbClr val="FF0000"/>
                    </a:solidFill>
                  </a:rPr>
                  <a:t> in tabu list | </a:t>
                </a:r>
                <a:r>
                  <a:rPr lang="en-TW" dirty="0">
                    <a:solidFill>
                      <a:srgbClr val="0070C0"/>
                    </a:solidFill>
                  </a:rPr>
                  <a:t>V aspiration criterion (improve one unit)</a:t>
                </a:r>
              </a:p>
              <a:p>
                <a:pPr marL="0" indent="0">
                  <a:buNone/>
                </a:pPr>
                <a:r>
                  <a:rPr lang="en-TW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T11: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dist(T11) = 6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tx1"/>
                    </a:solidFill>
                  </a:rPr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T12: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A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D</a:t>
                </a:r>
                <a:r>
                  <a:rPr lang="en-TW" dirty="0">
                    <a:solidFill>
                      <a:schemeClr val="tx1"/>
                    </a:solidFill>
                  </a:rPr>
                  <a:t>	dist(T12) = </a:t>
                </a:r>
                <a:r>
                  <a:rPr lang="en-TW" dirty="0"/>
                  <a:t>6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endParaRPr lang="en-TW" dirty="0"/>
              </a:p>
              <a:p>
                <a:r>
                  <a:rPr lang="en-TW" dirty="0"/>
                  <a:t>S = T10</a:t>
                </a:r>
              </a:p>
              <a:p>
                <a:r>
                  <a:rPr lang="en-TW" dirty="0"/>
                  <a:t>tabu list = [(C, D), (D, E)] </a:t>
                </a:r>
                <a:r>
                  <a:rPr lang="en-TW" dirty="0">
                    <a:solidFill>
                      <a:srgbClr val="0070C0"/>
                    </a:solidFill>
                  </a:rPr>
                  <a:t>remove the first tabu move</a:t>
                </a:r>
              </a:p>
              <a:p>
                <a:r>
                  <a:rPr lang="en-US" dirty="0"/>
                  <a:t>I</a:t>
                </a:r>
                <a:r>
                  <a:rPr lang="en-TW" dirty="0"/>
                  <a:t>teration = 4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  <a:blipFill>
                <a:blip r:embed="rId2"/>
                <a:stretch>
                  <a:fillRect l="-918" t="-1423" b="-203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19061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Current Solution: 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T10: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dist(T10) = 5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TW" dirty="0"/>
                  <a:t>	tabu list = [(C, D), (D, E)]</a:t>
                </a:r>
                <a:endParaRPr lang="en-US" dirty="0"/>
              </a:p>
              <a:p>
                <a:r>
                  <a:rPr lang="en-US" dirty="0"/>
                  <a:t>Best 3 N</a:t>
                </a:r>
                <a:r>
                  <a:rPr lang="en-TW" dirty="0"/>
                  <a:t>eighbors: </a:t>
                </a:r>
              </a:p>
              <a:p>
                <a:pPr marL="0" indent="0">
                  <a:buNone/>
                </a:pPr>
                <a:r>
                  <a:rPr lang="en-TW" dirty="0"/>
                  <a:t>	</a:t>
                </a:r>
                <a:r>
                  <a:rPr lang="en-TW" dirty="0">
                    <a:solidFill>
                      <a:schemeClr val="tx1"/>
                    </a:solidFill>
                  </a:rPr>
                  <a:t>T13: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C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</a:t>
                </a:r>
                <a:r>
                  <a:rPr lang="en-TW" dirty="0">
                    <a:solidFill>
                      <a:srgbClr val="FF0000"/>
                    </a:solidFill>
                  </a:rPr>
                  <a:t>dist(T13) = 5</a:t>
                </a:r>
              </a:p>
              <a:p>
                <a:pPr marL="0" indent="0">
                  <a:buNone/>
                </a:pPr>
                <a:r>
                  <a:rPr lang="en-TW" dirty="0">
                    <a:solidFill>
                      <a:schemeClr val="tx1"/>
                    </a:solidFill>
                  </a:rPr>
                  <a:t>	T14: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B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dist(T14) = </a:t>
                </a:r>
                <a:r>
                  <a:rPr lang="en-TW" dirty="0"/>
                  <a:t>6</a:t>
                </a:r>
                <a:endParaRPr lang="en-TW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en-TW" dirty="0">
                    <a:solidFill>
                      <a:schemeClr val="tx1"/>
                    </a:solidFill>
                  </a:rPr>
                  <a:t>	T15: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A</a:t>
                </a:r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</a:t>
                </a:r>
                <a:r>
                  <a:rPr lang="en-TW" dirty="0">
                    <a:solidFill>
                      <a:srgbClr val="FF0000"/>
                    </a:solidFill>
                  </a:rPr>
                  <a:t>E</a:t>
                </a:r>
                <a:r>
                  <a:rPr lang="en-TW" dirty="0">
                    <a:solidFill>
                      <a:schemeClr val="tx1"/>
                    </a:solidFill>
                  </a:rPr>
                  <a:t>	dist(T15) = </a:t>
                </a:r>
                <a:r>
                  <a:rPr lang="en-TW" dirty="0"/>
                  <a:t>7</a:t>
                </a:r>
                <a:endParaRPr lang="en-TW" dirty="0">
                  <a:solidFill>
                    <a:srgbClr val="0070C0"/>
                  </a:solidFill>
                </a:endParaRPr>
              </a:p>
              <a:p>
                <a:pPr marL="0" indent="0">
                  <a:buNone/>
                </a:pPr>
                <a:endParaRPr lang="en-TW" dirty="0"/>
              </a:p>
              <a:p>
                <a:r>
                  <a:rPr lang="en-TW" dirty="0"/>
                  <a:t>S = T13</a:t>
                </a:r>
              </a:p>
              <a:p>
                <a:r>
                  <a:rPr lang="en-TW" dirty="0"/>
                  <a:t>tabu list = [(B, C), (D, E)]</a:t>
                </a:r>
                <a:endParaRPr lang="en-TW" dirty="0">
                  <a:solidFill>
                    <a:srgbClr val="0070C0"/>
                  </a:solidFill>
                </a:endParaRPr>
              </a:p>
              <a:p>
                <a:r>
                  <a:rPr lang="en-US" dirty="0"/>
                  <a:t>I</a:t>
                </a:r>
                <a:r>
                  <a:rPr lang="en-TW" dirty="0"/>
                  <a:t>teration = 5</a:t>
                </a:r>
                <a:r>
                  <a:rPr lang="zh-TW" altLang="en-US" dirty="0"/>
                  <a:t> </a:t>
                </a:r>
                <a:r>
                  <a:rPr lang="en-US" altLang="zh-TW" dirty="0">
                    <a:solidFill>
                      <a:srgbClr val="FF0000"/>
                    </a:solidFill>
                  </a:rPr>
                  <a:t>V satisfied the stopping criterion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Final solution: </a:t>
                </a:r>
                <a:r>
                  <a:rPr lang="en-TW" dirty="0">
                    <a:solidFill>
                      <a:schemeClr val="tx1"/>
                    </a:solidFill>
                  </a:rPr>
                  <a:t>T13: A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E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C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D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B </a:t>
                </a:r>
                <a14:m>
                  <m:oMath xmlns:m="http://schemas.openxmlformats.org/officeDocument/2006/math">
                    <m:r>
                      <a:rPr lang="en-TW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TW" dirty="0">
                    <a:solidFill>
                      <a:schemeClr val="tx1"/>
                    </a:solidFill>
                  </a:rPr>
                  <a:t> A	dist(T13) = 5</a:t>
                </a:r>
                <a:endParaRPr lang="en-TW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A16C839-D682-E04C-8F73-BB3CD09805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496886"/>
                <a:ext cx="11049000" cy="6232527"/>
              </a:xfrm>
              <a:blipFill>
                <a:blip r:embed="rId2"/>
                <a:stretch>
                  <a:fillRect l="-918" t="-1423" b="-407"/>
                </a:stretch>
              </a:blipFill>
            </p:spPr>
            <p:txBody>
              <a:bodyPr/>
              <a:lstStyle/>
              <a:p>
                <a:r>
                  <a:rPr lang="en-TW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67660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B5DFCDA-694D-4637-8E9B-038575194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9952075" cy="6858000"/>
          </a:xfrm>
          <a:custGeom>
            <a:avLst/>
            <a:gdLst>
              <a:gd name="connsiteX0" fmla="*/ 9952075 w 9952075"/>
              <a:gd name="connsiteY0" fmla="*/ 6858000 h 6858000"/>
              <a:gd name="connsiteX1" fmla="*/ 108694 w 9952075"/>
              <a:gd name="connsiteY1" fmla="*/ 6858000 h 6858000"/>
              <a:gd name="connsiteX2" fmla="*/ 79127 w 9952075"/>
              <a:gd name="connsiteY2" fmla="*/ 6681235 h 6858000"/>
              <a:gd name="connsiteX3" fmla="*/ 0 w 9952075"/>
              <a:gd name="connsiteY3" fmla="*/ 5565888 h 6858000"/>
              <a:gd name="connsiteX4" fmla="*/ 2190696 w 9952075"/>
              <a:gd name="connsiteY4" fmla="*/ 145339 h 6858000"/>
              <a:gd name="connsiteX5" fmla="*/ 2339431 w 9952075"/>
              <a:gd name="connsiteY5" fmla="*/ 0 h 6858000"/>
              <a:gd name="connsiteX6" fmla="*/ 9952075 w 9952075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52075" h="6858000">
                <a:moveTo>
                  <a:pt x="9952075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9952075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DB276E-BFF1-43F5-AB90-7ABA4B9A9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0"/>
            <a:ext cx="9652017" cy="6858000"/>
          </a:xfrm>
          <a:custGeom>
            <a:avLst/>
            <a:gdLst>
              <a:gd name="connsiteX0" fmla="*/ 9652017 w 9652017"/>
              <a:gd name="connsiteY0" fmla="*/ 6858000 h 6858000"/>
              <a:gd name="connsiteX1" fmla="*/ 112827 w 9652017"/>
              <a:gd name="connsiteY1" fmla="*/ 6858000 h 6858000"/>
              <a:gd name="connsiteX2" fmla="*/ 76084 w 9652017"/>
              <a:gd name="connsiteY2" fmla="*/ 6638337 h 6858000"/>
              <a:gd name="connsiteX3" fmla="*/ 0 w 9652017"/>
              <a:gd name="connsiteY3" fmla="*/ 5565888 h 6858000"/>
              <a:gd name="connsiteX4" fmla="*/ 2157501 w 9652017"/>
              <a:gd name="connsiteY4" fmla="*/ 301488 h 6858000"/>
              <a:gd name="connsiteX5" fmla="*/ 2472310 w 9652017"/>
              <a:gd name="connsiteY5" fmla="*/ 0 h 6858000"/>
              <a:gd name="connsiteX6" fmla="*/ 9652017 w 9652017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652017" h="6858000">
                <a:moveTo>
                  <a:pt x="9652017" y="6858000"/>
                </a:moveTo>
                <a:lnTo>
                  <a:pt x="112827" y="6858000"/>
                </a:lnTo>
                <a:lnTo>
                  <a:pt x="76084" y="6638337"/>
                </a:lnTo>
                <a:cubicBezTo>
                  <a:pt x="25944" y="6288079"/>
                  <a:pt x="0" y="5930014"/>
                  <a:pt x="0" y="5565888"/>
                </a:cubicBezTo>
                <a:cubicBezTo>
                  <a:pt x="0" y="3514654"/>
                  <a:pt x="823309" y="1655711"/>
                  <a:pt x="2157501" y="301488"/>
                </a:cubicBezTo>
                <a:lnTo>
                  <a:pt x="2472310" y="0"/>
                </a:lnTo>
                <a:lnTo>
                  <a:pt x="9652017" y="0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2DDF4-6363-064F-AF5F-4A69E06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161" y="2447424"/>
            <a:ext cx="7757694" cy="1288238"/>
          </a:xfrm>
        </p:spPr>
        <p:txBody>
          <a:bodyPr anchor="b">
            <a:normAutofit/>
          </a:bodyPr>
          <a:lstStyle/>
          <a:p>
            <a:pPr algn="ctr"/>
            <a:r>
              <a:rPr lang="en-TW" dirty="0"/>
              <a:t>Portfolio Optimization</a:t>
            </a:r>
          </a:p>
        </p:txBody>
      </p:sp>
    </p:spTree>
    <p:extLst>
      <p:ext uri="{BB962C8B-B14F-4D97-AF65-F5344CB8AC3E}">
        <p14:creationId xmlns:p14="http://schemas.microsoft.com/office/powerpoint/2010/main" val="611323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6A49E-90D2-EE47-BBB0-E84FB79F9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Portfolio Restrictions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22376-AE5C-9846-B007-0E5D5F482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</a:t>
            </a:r>
            <a:r>
              <a:rPr lang="en-TW" dirty="0">
                <a:solidFill>
                  <a:schemeClr val="bg1"/>
                </a:solidFill>
              </a:rPr>
              <a:t>bjective: form a portfolio that maximum the historical return </a:t>
            </a:r>
          </a:p>
          <a:p>
            <a:r>
              <a:rPr lang="en-TW" dirty="0">
                <a:solidFill>
                  <a:schemeClr val="bg1"/>
                </a:solidFill>
              </a:rPr>
              <a:t>Constraints: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Should at least select 10 and at most 30 stocks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The number of stocks from the same sector cannot exceed 6 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The average correlation of selected stocks cannot exceed 0.5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Average </a:t>
            </a:r>
            <a:r>
              <a:rPr lang="en-US" sz="2600" dirty="0" err="1">
                <a:solidFill>
                  <a:schemeClr val="bg1"/>
                </a:solidFill>
              </a:rPr>
              <a:t>VaR</a:t>
            </a:r>
            <a:r>
              <a:rPr lang="en-US" sz="2600" dirty="0">
                <a:solidFill>
                  <a:schemeClr val="bg1"/>
                </a:solidFill>
              </a:rPr>
              <a:t> cannot lower than -0.03 </a:t>
            </a:r>
          </a:p>
          <a:p>
            <a:pPr lvl="1"/>
            <a:r>
              <a:rPr lang="en-US" sz="2600" dirty="0">
                <a:solidFill>
                  <a:schemeClr val="bg1"/>
                </a:solidFill>
              </a:rPr>
              <a:t>Individual stock </a:t>
            </a:r>
            <a:r>
              <a:rPr lang="en-US" sz="2600" dirty="0" err="1">
                <a:solidFill>
                  <a:schemeClr val="bg1"/>
                </a:solidFill>
              </a:rPr>
              <a:t>VaR</a:t>
            </a:r>
            <a:r>
              <a:rPr lang="en-US" sz="2600" dirty="0">
                <a:solidFill>
                  <a:schemeClr val="bg1"/>
                </a:solidFill>
              </a:rPr>
              <a:t> cannot lower than -0.05</a:t>
            </a:r>
            <a:endParaRPr lang="en-TW" sz="2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000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7EDC3-D9E0-D240-8974-F15507527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Linear Programming Formulation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5A0E096-6EBF-BD41-B1D4-99721607A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4418" y="2783680"/>
            <a:ext cx="6137582" cy="2371725"/>
          </a:xfrm>
          <a:prstGeom prst="rect">
            <a:avLst/>
          </a:prstGeom>
        </p:spPr>
      </p:pic>
      <p:pic>
        <p:nvPicPr>
          <p:cNvPr id="9" name="Picture 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80E2818-EE19-D542-B721-E6A84489C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59" y="1619248"/>
            <a:ext cx="5526723" cy="462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790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5D665C-BD78-F248-8E4B-011967D31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TW" sz="5000" dirty="0">
                <a:solidFill>
                  <a:srgbClr val="3F3F3F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7C189-3036-CD4E-A1C2-E8FEA504B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59933" y="2449286"/>
            <a:ext cx="4936067" cy="4049485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000" dirty="0"/>
              <a:t>I</a:t>
            </a:r>
            <a:r>
              <a:rPr lang="en-TW" sz="3000" dirty="0"/>
              <a:t>ntroduction to Tabu Search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local and global optimum 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exploration and exploitation</a:t>
            </a:r>
            <a:endParaRPr lang="en-TW" sz="2000" dirty="0"/>
          </a:p>
          <a:p>
            <a:pPr lvl="1">
              <a:lnSpc>
                <a:spcPct val="100000"/>
              </a:lnSpc>
            </a:pPr>
            <a:r>
              <a:rPr lang="en-US" sz="2000" dirty="0"/>
              <a:t>TS strategy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TS memory 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stopping criteria</a:t>
            </a:r>
          </a:p>
          <a:p>
            <a:pPr>
              <a:lnSpc>
                <a:spcPct val="100000"/>
              </a:lnSpc>
            </a:pPr>
            <a:r>
              <a:rPr lang="en-TW" dirty="0"/>
              <a:t>Simple Example of TS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applying TS on</a:t>
            </a:r>
            <a:r>
              <a:rPr lang="en-TW" sz="2000" dirty="0"/>
              <a:t> TSP problem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a</a:t>
            </a:r>
            <a:r>
              <a:rPr lang="en-TW" sz="2000" dirty="0"/>
              <a:t>dvantages and disadvantages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8341E-74FA-014D-9844-ED7DDA97E2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1942" y="2449285"/>
            <a:ext cx="4740117" cy="4049485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TW" sz="3000" dirty="0"/>
              <a:t>Portfolio Optimization 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Dataset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Constraints</a:t>
            </a:r>
          </a:p>
          <a:p>
            <a:pPr lvl="1">
              <a:lnSpc>
                <a:spcPct val="100000"/>
              </a:lnSpc>
            </a:pPr>
            <a:r>
              <a:rPr lang="en-US" sz="2000" dirty="0"/>
              <a:t>Formulation</a:t>
            </a:r>
            <a:endParaRPr lang="en-TW" sz="2000" dirty="0"/>
          </a:p>
          <a:p>
            <a:pPr>
              <a:lnSpc>
                <a:spcPct val="100000"/>
              </a:lnSpc>
            </a:pPr>
            <a:r>
              <a:rPr lang="en-TW" sz="3000" dirty="0"/>
              <a:t>Experiment Results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TS result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grid search on parameters</a:t>
            </a:r>
          </a:p>
          <a:p>
            <a:pPr lvl="1">
              <a:lnSpc>
                <a:spcPct val="100000"/>
              </a:lnSpc>
            </a:pPr>
            <a:r>
              <a:rPr lang="en-US" sz="1600" dirty="0"/>
              <a:t>comparison with S&amp;P 500 index and </a:t>
            </a:r>
            <a:r>
              <a:rPr lang="en-US" sz="1600" dirty="0" err="1"/>
              <a:t>Gurobi</a:t>
            </a:r>
            <a:r>
              <a:rPr lang="en-US" sz="1600" dirty="0"/>
              <a:t> performance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TW" sz="1600" dirty="0"/>
          </a:p>
        </p:txBody>
      </p:sp>
    </p:spTree>
    <p:extLst>
      <p:ext uri="{BB962C8B-B14F-4D97-AF65-F5344CB8AC3E}">
        <p14:creationId xmlns:p14="http://schemas.microsoft.com/office/powerpoint/2010/main" val="3551001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CD29F-1838-174F-965D-0DE83A1A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4E499-313F-3245-9838-879A60F60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34725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TW" dirty="0">
                <a:solidFill>
                  <a:schemeClr val="bg1"/>
                </a:solidFill>
              </a:rPr>
              <a:t>tocks List: S&amp;P 500 component stocks</a:t>
            </a:r>
          </a:p>
          <a:p>
            <a:r>
              <a:rPr lang="en-US" dirty="0">
                <a:solidFill>
                  <a:schemeClr val="bg1"/>
                </a:solidFill>
              </a:rPr>
              <a:t>Training </a:t>
            </a:r>
            <a:r>
              <a:rPr lang="en-TW" dirty="0">
                <a:solidFill>
                  <a:schemeClr val="bg1"/>
                </a:solidFill>
              </a:rPr>
              <a:t>period: 2016-01-01~2019-12-31</a:t>
            </a:r>
          </a:p>
          <a:p>
            <a:r>
              <a:rPr lang="en-TW" dirty="0">
                <a:solidFill>
                  <a:schemeClr val="bg1"/>
                </a:solidFill>
              </a:rPr>
              <a:t>Testing period: 2020-01-01~2020-04-17 </a:t>
            </a: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(the huge drop is on 2020-02-21)</a:t>
            </a: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has trend: 2020-01-01~2020-02-19</a:t>
            </a: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	no trend: 2020-02-19~2020-04-17</a:t>
            </a:r>
          </a:p>
        </p:txBody>
      </p:sp>
    </p:spTree>
    <p:extLst>
      <p:ext uri="{BB962C8B-B14F-4D97-AF65-F5344CB8AC3E}">
        <p14:creationId xmlns:p14="http://schemas.microsoft.com/office/powerpoint/2010/main" val="5973810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FAD97-4812-EF42-B31C-4BAD7E7D8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6" name="Content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FD9B51C6-564D-FA4B-94A2-25369DA399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0351" b="7500"/>
          <a:stretch/>
        </p:blipFill>
        <p:spPr>
          <a:xfrm>
            <a:off x="1" y="-1"/>
            <a:ext cx="11816150" cy="6858001"/>
          </a:xfrm>
        </p:spPr>
      </p:pic>
    </p:spTree>
    <p:extLst>
      <p:ext uri="{BB962C8B-B14F-4D97-AF65-F5344CB8AC3E}">
        <p14:creationId xmlns:p14="http://schemas.microsoft.com/office/powerpoint/2010/main" val="1953066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2DDF4-6363-064F-AF5F-4A69E06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TW" sz="5000" dirty="0">
                <a:solidFill>
                  <a:schemeClr val="bg1"/>
                </a:solidFill>
              </a:rPr>
              <a:t>Experiment Results</a:t>
            </a:r>
            <a:endParaRPr lang="en-US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1143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766D6-2A19-0D42-8692-675DEC2FA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DA3E85-83FA-6E4C-AFD7-8032E90A5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81037"/>
            <a:ext cx="112776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8322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6333C-B590-0248-9371-729F91993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Tabu Search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85A26-46A0-654B-9F4B-AA89275607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TW" dirty="0"/>
              <a:t>Using grid Search to find the appropriate parameters for this problem</a:t>
            </a:r>
          </a:p>
          <a:p>
            <a:pPr marL="0" indent="0">
              <a:buNone/>
            </a:pPr>
            <a:endParaRPr lang="en-TW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3003E70-B337-6C40-BF2E-43BB3AE0BA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760309"/>
              </p:ext>
            </p:extLst>
          </p:nvPr>
        </p:nvGraphicFramePr>
        <p:xfrm>
          <a:off x="838199" y="2487612"/>
          <a:ext cx="10334624" cy="339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656">
                  <a:extLst>
                    <a:ext uri="{9D8B030D-6E8A-4147-A177-3AD203B41FA5}">
                      <a16:colId xmlns:a16="http://schemas.microsoft.com/office/drawing/2014/main" val="1155747044"/>
                    </a:ext>
                  </a:extLst>
                </a:gridCol>
                <a:gridCol w="2583656">
                  <a:extLst>
                    <a:ext uri="{9D8B030D-6E8A-4147-A177-3AD203B41FA5}">
                      <a16:colId xmlns:a16="http://schemas.microsoft.com/office/drawing/2014/main" val="3416050773"/>
                    </a:ext>
                  </a:extLst>
                </a:gridCol>
                <a:gridCol w="2583656">
                  <a:extLst>
                    <a:ext uri="{9D8B030D-6E8A-4147-A177-3AD203B41FA5}">
                      <a16:colId xmlns:a16="http://schemas.microsoft.com/office/drawing/2014/main" val="3062515898"/>
                    </a:ext>
                  </a:extLst>
                </a:gridCol>
                <a:gridCol w="2583656">
                  <a:extLst>
                    <a:ext uri="{9D8B030D-6E8A-4147-A177-3AD203B41FA5}">
                      <a16:colId xmlns:a16="http://schemas.microsoft.com/office/drawing/2014/main" val="1574345903"/>
                    </a:ext>
                  </a:extLst>
                </a:gridCol>
              </a:tblGrid>
              <a:tr h="679768"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bg1"/>
                          </a:solidFill>
                        </a:rPr>
                        <a:t>T</a:t>
                      </a:r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abu list size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50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375495"/>
                  </a:ext>
                </a:extLst>
              </a:tr>
              <a:tr h="679768"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bg1"/>
                          </a:solidFill>
                        </a:rPr>
                        <a:t>M</a:t>
                      </a:r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ax iterations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200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300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40078673"/>
                  </a:ext>
                </a:extLst>
              </a:tr>
              <a:tr h="679768"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bg1"/>
                          </a:solidFill>
                        </a:rPr>
                        <a:t>E</a:t>
                      </a:r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arly Stop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20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50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Inf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8151052"/>
                  </a:ext>
                </a:extLst>
              </a:tr>
              <a:tr h="679768">
                <a:tc>
                  <a:txBody>
                    <a:bodyPr/>
                    <a:lstStyle/>
                    <a:p>
                      <a:pPr algn="ctr"/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Aspiration Level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93808629"/>
                  </a:ext>
                </a:extLst>
              </a:tr>
              <a:tr h="67976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b="1" dirty="0">
                          <a:solidFill>
                            <a:schemeClr val="bg1"/>
                          </a:solidFill>
                        </a:rPr>
                        <a:t>N</a:t>
                      </a:r>
                      <a:r>
                        <a:rPr lang="en-TW" sz="2500" b="1" dirty="0">
                          <a:solidFill>
                            <a:schemeClr val="bg1"/>
                          </a:solidFill>
                        </a:rPr>
                        <a:t>eighbor Size</a:t>
                      </a:r>
                    </a:p>
                  </a:txBody>
                  <a:tcPr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50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2500" b="0" dirty="0">
                          <a:solidFill>
                            <a:schemeClr val="tx1"/>
                          </a:solidFill>
                        </a:rPr>
                        <a:t>300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35957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BD8A2CF-81A0-BC40-8B0A-BE6727E809D2}"/>
              </a:ext>
            </a:extLst>
          </p:cNvPr>
          <p:cNvSpPr txBox="1"/>
          <p:nvPr/>
        </p:nvSpPr>
        <p:spPr>
          <a:xfrm>
            <a:off x="838199" y="6123543"/>
            <a:ext cx="6789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sz="2000" dirty="0"/>
              <a:t>*note: using neighbor size as the sample size in neighbor hoods</a:t>
            </a:r>
          </a:p>
        </p:txBody>
      </p:sp>
    </p:spTree>
    <p:extLst>
      <p:ext uri="{BB962C8B-B14F-4D97-AF65-F5344CB8AC3E}">
        <p14:creationId xmlns:p14="http://schemas.microsoft.com/office/powerpoint/2010/main" val="2976253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0F47B-47D0-FD43-817C-9E725D227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88506E7-B9AB-C142-8301-4D67C34D09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5348746"/>
              </p:ext>
            </p:extLst>
          </p:nvPr>
        </p:nvGraphicFramePr>
        <p:xfrm>
          <a:off x="157162" y="365125"/>
          <a:ext cx="11787184" cy="6212736"/>
        </p:xfrm>
        <a:graphic>
          <a:graphicData uri="http://schemas.openxmlformats.org/drawingml/2006/table">
            <a:tbl>
              <a:tblPr/>
              <a:tblGrid>
                <a:gridCol w="2400301">
                  <a:extLst>
                    <a:ext uri="{9D8B030D-6E8A-4147-A177-3AD203B41FA5}">
                      <a16:colId xmlns:a16="http://schemas.microsoft.com/office/drawing/2014/main" val="994704045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594982100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388877537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177507537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940109125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087434911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667155203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1483467058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2116694586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2956088180"/>
                    </a:ext>
                  </a:extLst>
                </a:gridCol>
              </a:tblGrid>
              <a:tr h="548425">
                <a:tc>
                  <a:txBody>
                    <a:bodyPr/>
                    <a:lstStyle/>
                    <a:p>
                      <a:pPr algn="r" fontAlgn="ctr"/>
                      <a:endParaRPr lang="en-TW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count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mean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>
                          <a:effectLst/>
                        </a:rPr>
                        <a:t>std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min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b="1" dirty="0">
                          <a:effectLst/>
                        </a:rPr>
                        <a:t>25%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b="1" dirty="0">
                          <a:effectLst/>
                        </a:rPr>
                        <a:t>50%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b="1" dirty="0">
                          <a:effectLst/>
                        </a:rPr>
                        <a:t>75%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max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SP500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543577"/>
                  </a:ext>
                </a:extLst>
              </a:tr>
              <a:tr h="548425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 err="1">
                          <a:effectLst/>
                        </a:rPr>
                        <a:t>train_perf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0.9290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0.0732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0.8432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0.8432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0.9222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1.0217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1.0217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0.5774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361427"/>
                  </a:ext>
                </a:extLst>
              </a:tr>
              <a:tr h="746066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 err="1">
                          <a:effectLst/>
                        </a:rPr>
                        <a:t>whole_period_perf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-0.1241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0.0146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-0.1388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-0.1388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-0.1291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-0.1042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-0.1042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-0.1239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1221201"/>
                  </a:ext>
                </a:extLst>
              </a:tr>
              <a:tr h="1065811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 err="1">
                          <a:effectLst/>
                        </a:rPr>
                        <a:t>normal_period_perf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0.0415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0.0065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0.0323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0.0323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0.0459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0.0463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0.0463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0.0418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96855"/>
                  </a:ext>
                </a:extLst>
              </a:tr>
              <a:tr h="1065811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 err="1">
                          <a:effectLst/>
                        </a:rPr>
                        <a:t>extreme_period_perf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-0.1588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0.0192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-0.1769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-0.1769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-0.1674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-0.1323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-0.1323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-0.1591</a:t>
                      </a: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0286661"/>
                  </a:ext>
                </a:extLst>
              </a:tr>
              <a:tr h="746066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 err="1">
                          <a:effectLst/>
                        </a:rPr>
                        <a:t>cand_test_perf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-0.0792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0.0145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-0.0959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-0.0959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-0.0813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-0.0605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-0.0605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TW" sz="1500" dirty="0">
                        <a:effectLst/>
                      </a:endParaRP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028171"/>
                  </a:ext>
                </a:extLst>
              </a:tr>
              <a:tr h="746066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 err="1">
                          <a:effectLst/>
                        </a:rPr>
                        <a:t>used_time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169.7392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151.6012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30.3094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64.5552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112.8851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225.8990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818.1573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TW" sz="1500" dirty="0">
                        <a:effectLst/>
                      </a:endParaRP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835714"/>
                  </a:ext>
                </a:extLst>
              </a:tr>
              <a:tr h="746066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iteration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243.0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113.8889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79.0177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43.0000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63.0000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90.0000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>
                          <a:effectLst/>
                        </a:rPr>
                        <a:t>101.0000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TW" dirty="0">
                          <a:effectLst/>
                        </a:rPr>
                        <a:t>301.0000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TW" sz="1500" dirty="0">
                        <a:effectLst/>
                      </a:endParaRPr>
                    </a:p>
                  </a:txBody>
                  <a:tcPr marL="77702" marR="77702" marT="38851" marB="3885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2885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9921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A6339-1191-3D41-A558-7C718EBAF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TW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05CA0-4C1E-FB49-B913-256648167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TW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64EBCE-15DC-C647-9B15-C7B49A08E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5169"/>
            <a:ext cx="12192000" cy="51161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F08E407-1D3F-1845-8E3B-F0BFB028E3A2}"/>
              </a:ext>
            </a:extLst>
          </p:cNvPr>
          <p:cNvSpPr txBox="1"/>
          <p:nvPr/>
        </p:nvSpPr>
        <p:spPr>
          <a:xfrm>
            <a:off x="1664434" y="5720061"/>
            <a:ext cx="8863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sz="2400" dirty="0"/>
              <a:t>Gurobi: cannot find (global) optimal value after running almost 3 days</a:t>
            </a:r>
          </a:p>
        </p:txBody>
      </p:sp>
    </p:spTree>
    <p:extLst>
      <p:ext uri="{BB962C8B-B14F-4D97-AF65-F5344CB8AC3E}">
        <p14:creationId xmlns:p14="http://schemas.microsoft.com/office/powerpoint/2010/main" val="20434681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6ADF8-1B17-794E-99B4-5A2580B4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4CD2D6-2901-234E-939F-B41AFC929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search is more practical on complex optimization problem</a:t>
            </a:r>
          </a:p>
          <a:p>
            <a:endParaRPr lang="en-TW" dirty="0"/>
          </a:p>
          <a:p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2280902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68E7D-ADBB-4740-A27F-3792815B8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</a:t>
            </a:r>
            <a:r>
              <a:rPr lang="en-TW" dirty="0">
                <a:solidFill>
                  <a:schemeClr val="bg1"/>
                </a:solidFill>
              </a:rPr>
              <a:t>eference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C83B0-9100-B840-AAA1-1709B6AFA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  <a:r>
              <a:rPr lang="en-TW" dirty="0">
                <a:solidFill>
                  <a:schemeClr val="bg1"/>
                </a:solidFill>
              </a:rPr>
              <a:t>icture: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</a:t>
            </a:r>
            <a:r>
              <a:rPr lang="en-TW" dirty="0">
                <a:solidFill>
                  <a:schemeClr val="bg1"/>
                </a:solidFill>
              </a:rPr>
              <a:t>ocal and global optimum: </a:t>
            </a: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https://www.researchgate.net/figure/Local-versus-global-optimum_fig1_228563694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search flow chart: </a:t>
            </a:r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https://www.researchgate.net/figure/Flowchart-of-tabu-search-algorithm_fig1_320508257</a:t>
            </a:r>
            <a:endParaRPr lang="en-TW" dirty="0">
              <a:solidFill>
                <a:schemeClr val="bg1"/>
              </a:solidFill>
            </a:endParaRPr>
          </a:p>
          <a:p>
            <a:r>
              <a:rPr lang="en-TW" dirty="0">
                <a:solidFill>
                  <a:schemeClr val="bg1"/>
                </a:solidFill>
              </a:rPr>
              <a:t>Paper</a:t>
            </a:r>
            <a:r>
              <a:rPr lang="en-TW" sz="2200" dirty="0">
                <a:solidFill>
                  <a:schemeClr val="bg1"/>
                </a:solidFill>
              </a:rPr>
              <a:t>: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Portfolio optimization models and a </a:t>
            </a: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search algorithm for the Kuwait Stock Exchange: </a:t>
            </a:r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https://www.researchgate.net/publication/286938758_Portfolio_optimization_models_and_a_tabu_search_algorithm_for_the_Kuwait_Stock_Exchange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300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2DDF4-6363-064F-AF5F-4A69E069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240714"/>
            <a:ext cx="5600700" cy="4376572"/>
          </a:xfrm>
        </p:spPr>
        <p:txBody>
          <a:bodyPr anchor="ctr">
            <a:normAutofit/>
          </a:bodyPr>
          <a:lstStyle/>
          <a:p>
            <a:pPr algn="ctr"/>
            <a:r>
              <a:rPr lang="en-TW" sz="5000" dirty="0"/>
              <a:t>Introduction to </a:t>
            </a:r>
            <a:br>
              <a:rPr lang="en-TW" sz="5000" dirty="0"/>
            </a:br>
            <a:r>
              <a:rPr lang="en-TW" sz="5000" dirty="0"/>
              <a:t>Tabu Search</a:t>
            </a:r>
          </a:p>
        </p:txBody>
      </p:sp>
    </p:spTree>
    <p:extLst>
      <p:ext uri="{BB962C8B-B14F-4D97-AF65-F5344CB8AC3E}">
        <p14:creationId xmlns:p14="http://schemas.microsoft.com/office/powerpoint/2010/main" val="319381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6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E607B8-A007-DE43-89B1-38BC325C5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L</a:t>
            </a:r>
            <a:r>
              <a:rPr lang="en-TW">
                <a:solidFill>
                  <a:schemeClr val="bg1"/>
                </a:solidFill>
              </a:rPr>
              <a:t>ocal and Global Optimum</a:t>
            </a:r>
          </a:p>
        </p:txBody>
      </p:sp>
      <p:pic>
        <p:nvPicPr>
          <p:cNvPr id="5" name="Content Placeholder 4" descr="A close up of a flower&#10;&#10;Description automatically generated">
            <a:extLst>
              <a:ext uri="{FF2B5EF4-FFF2-40B4-BE49-F238E27FC236}">
                <a16:creationId xmlns:a16="http://schemas.microsoft.com/office/drawing/2014/main" id="{079F2377-37E4-C948-8B8A-5D62394A77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" r="-250" b="3"/>
          <a:stretch/>
        </p:blipFill>
        <p:spPr>
          <a:xfrm>
            <a:off x="1833799" y="2386584"/>
            <a:ext cx="8524401" cy="4227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324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9D3E2C-B568-F645-8673-1ED91119E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474146"/>
            <a:ext cx="10515593" cy="1197864"/>
          </a:xfrm>
        </p:spPr>
        <p:txBody>
          <a:bodyPr>
            <a:normAutofit/>
          </a:bodyPr>
          <a:lstStyle/>
          <a:p>
            <a:r>
              <a:rPr lang="en-TW"/>
              <a:t>Exploration and Exploitation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DF5FE34-0A41-407A-8D94-10FCF68F1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5488" y="587238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picture containing indoor, table, sitting, display&#10;&#10;Description automatically generated">
            <a:extLst>
              <a:ext uri="{FF2B5EF4-FFF2-40B4-BE49-F238E27FC236}">
                <a16:creationId xmlns:a16="http://schemas.microsoft.com/office/drawing/2014/main" id="{A4B5E75C-7A4B-AE41-8268-EBCA2ED328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1" t="-61" r="124" b="1"/>
          <a:stretch/>
        </p:blipFill>
        <p:spPr>
          <a:xfrm>
            <a:off x="498059" y="1999578"/>
            <a:ext cx="6537197" cy="4174108"/>
          </a:xfrm>
          <a:prstGeom prst="rect">
            <a:avLst/>
          </a:prstGeo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DBAE817-28A5-4AA6-B2C3-257259CED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3314" y="1999578"/>
            <a:ext cx="3823525" cy="4171568"/>
          </a:xfrm>
        </p:spPr>
        <p:txBody>
          <a:bodyPr anchor="ctr">
            <a:normAutofit/>
          </a:bodyPr>
          <a:lstStyle/>
          <a:p>
            <a:r>
              <a:rPr lang="en-US" dirty="0"/>
              <a:t>Exploitation: Examines neighbors of prerecorded elite solutions </a:t>
            </a:r>
          </a:p>
          <a:p>
            <a:r>
              <a:rPr lang="en-US" dirty="0"/>
              <a:t>Exploration: Examines unvisited regions, generates different solutions </a:t>
            </a:r>
          </a:p>
        </p:txBody>
      </p:sp>
    </p:spTree>
    <p:extLst>
      <p:ext uri="{BB962C8B-B14F-4D97-AF65-F5344CB8AC3E}">
        <p14:creationId xmlns:p14="http://schemas.microsoft.com/office/powerpoint/2010/main" val="891873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4CADA-69AE-6D4C-8B6A-55255C582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Tabu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03B07-ED22-2C47-9F8D-E26263F1D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list: a </a:t>
            </a: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list records forbidden moves, which are referred as </a:t>
            </a:r>
            <a:r>
              <a:rPr lang="en-US" dirty="0" err="1">
                <a:solidFill>
                  <a:schemeClr val="bg1"/>
                </a:solidFill>
              </a:rPr>
              <a:t>tabu</a:t>
            </a:r>
            <a:r>
              <a:rPr lang="en-US" dirty="0">
                <a:solidFill>
                  <a:schemeClr val="bg1"/>
                </a:solidFill>
              </a:rPr>
              <a:t> moves. </a:t>
            </a:r>
          </a:p>
          <a:p>
            <a:r>
              <a:rPr lang="en-US" dirty="0">
                <a:solidFill>
                  <a:schemeClr val="bg1"/>
                </a:solidFill>
              </a:rPr>
              <a:t>M</a:t>
            </a:r>
            <a:r>
              <a:rPr lang="en-TW" dirty="0">
                <a:solidFill>
                  <a:schemeClr val="bg1"/>
                </a:solidFill>
              </a:rPr>
              <a:t>emory: fixed tabu list size can prevent the algorithm from returning the same solution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Neighborhood set: a neighborhood is constructed to identify the adjacent solutions that can be reached from the current solution.</a:t>
            </a:r>
          </a:p>
          <a:p>
            <a:r>
              <a:rPr lang="en-US" dirty="0">
                <a:solidFill>
                  <a:schemeClr val="bg1"/>
                </a:solidFill>
              </a:rPr>
              <a:t>Stopping criteria: the algorithm</a:t>
            </a:r>
            <a:r>
              <a:rPr lang="en-TW" dirty="0">
                <a:solidFill>
                  <a:schemeClr val="bg1"/>
                </a:solidFill>
              </a:rPr>
              <a:t> will stop, when any </a:t>
            </a:r>
            <a:r>
              <a:rPr lang="en-US" dirty="0">
                <a:solidFill>
                  <a:schemeClr val="bg1"/>
                </a:solidFill>
              </a:rPr>
              <a:t>criteria are matched: maximum iteration times, no feasible neighbors, early stop for no improvement in the latest n steps</a:t>
            </a:r>
          </a:p>
        </p:txBody>
      </p:sp>
    </p:spTree>
    <p:extLst>
      <p:ext uri="{BB962C8B-B14F-4D97-AF65-F5344CB8AC3E}">
        <p14:creationId xmlns:p14="http://schemas.microsoft.com/office/powerpoint/2010/main" val="2895658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9073F-457D-0F4B-8A81-AF4041921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Tabu Search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0000F-8F9E-6445-AE15-2E8A0221B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TW" dirty="0">
                <a:solidFill>
                  <a:schemeClr val="bg1"/>
                </a:solidFill>
              </a:rPr>
              <a:t>Forbidding strategy: controls what enters the tabu list</a:t>
            </a:r>
          </a:p>
          <a:p>
            <a:r>
              <a:rPr lang="en-TW" dirty="0">
                <a:solidFill>
                  <a:schemeClr val="bg1"/>
                </a:solidFill>
              </a:rPr>
              <a:t>Freeing strategy: controls what exits from the tabu list – aspiration </a:t>
            </a:r>
            <a:r>
              <a:rPr lang="en-US" dirty="0">
                <a:solidFill>
                  <a:schemeClr val="bg1"/>
                </a:solidFill>
              </a:rPr>
              <a:t>criterion</a:t>
            </a:r>
            <a:r>
              <a:rPr lang="en-TW" dirty="0">
                <a:solidFill>
                  <a:schemeClr val="bg1"/>
                </a:solidFill>
              </a:rPr>
              <a:t> provides exception to tabu restrictions. </a:t>
            </a:r>
            <a:r>
              <a:rPr lang="en-US" dirty="0">
                <a:solidFill>
                  <a:schemeClr val="bg1"/>
                </a:solidFill>
              </a:rPr>
              <a:t>W</a:t>
            </a:r>
            <a:r>
              <a:rPr lang="en-TW" dirty="0">
                <a:solidFill>
                  <a:schemeClr val="bg1"/>
                </a:solidFill>
              </a:rPr>
              <a:t>hen a tabu move has a sufficiently attractive evalution where it would result in a solution better than any visited so far, then its tabu classification may be overridden. </a:t>
            </a:r>
          </a:p>
          <a:p>
            <a:r>
              <a:rPr lang="en-TW" dirty="0">
                <a:solidFill>
                  <a:schemeClr val="bg1"/>
                </a:solidFill>
              </a:rPr>
              <a:t>Short-term strategy: manages interplay between the forbidding and freeing stratgy to select trial solutions</a:t>
            </a:r>
          </a:p>
        </p:txBody>
      </p:sp>
    </p:spTree>
    <p:extLst>
      <p:ext uri="{BB962C8B-B14F-4D97-AF65-F5344CB8AC3E}">
        <p14:creationId xmlns:p14="http://schemas.microsoft.com/office/powerpoint/2010/main" val="4040664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6D02E-8F77-3545-A146-3F60A46F3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/>
              <a:t>Tabu Search Algorithm</a:t>
            </a:r>
          </a:p>
        </p:txBody>
      </p:sp>
      <p:pic>
        <p:nvPicPr>
          <p:cNvPr id="12" name="Content Placeholder 11" descr="A close up of a logo&#10;&#10;Description automatically generated">
            <a:extLst>
              <a:ext uri="{FF2B5EF4-FFF2-40B4-BE49-F238E27FC236}">
                <a16:creationId xmlns:a16="http://schemas.microsoft.com/office/drawing/2014/main" id="{D4402D62-B7F1-9F40-BFE9-CD0EDB3696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978" t="28434" r="2828"/>
          <a:stretch/>
        </p:blipFill>
        <p:spPr>
          <a:xfrm>
            <a:off x="-1" y="2606675"/>
            <a:ext cx="12192001" cy="3886200"/>
          </a:xfrm>
        </p:spPr>
      </p:pic>
    </p:spTree>
    <p:extLst>
      <p:ext uri="{BB962C8B-B14F-4D97-AF65-F5344CB8AC3E}">
        <p14:creationId xmlns:p14="http://schemas.microsoft.com/office/powerpoint/2010/main" val="3119390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B664F-35CA-314E-BE26-96E30BA51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TW" dirty="0">
                <a:solidFill>
                  <a:schemeClr val="bg1"/>
                </a:solidFill>
              </a:rPr>
              <a:t>Advantages and Disadvantages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5829B-885F-4146-9175-F81E9D502079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Advantages: </a:t>
            </a:r>
          </a:p>
          <a:p>
            <a:r>
              <a:rPr lang="en-US" dirty="0">
                <a:solidFill>
                  <a:schemeClr val="bg1"/>
                </a:solidFill>
              </a:rPr>
              <a:t>A</a:t>
            </a:r>
            <a:r>
              <a:rPr lang="en-TW" dirty="0">
                <a:solidFill>
                  <a:schemeClr val="bg1"/>
                </a:solidFill>
              </a:rPr>
              <a:t>ccepts non-improving solution to escape from a local optimum</a:t>
            </a:r>
          </a:p>
          <a:p>
            <a:r>
              <a:rPr lang="en-TW" dirty="0">
                <a:solidFill>
                  <a:schemeClr val="bg1"/>
                </a:solidFill>
              </a:rPr>
              <a:t>Can be applied to both discrete and continuous solution spaces</a:t>
            </a:r>
          </a:p>
          <a:p>
            <a:r>
              <a:rPr lang="en-US" dirty="0">
                <a:solidFill>
                  <a:schemeClr val="bg1"/>
                </a:solidFill>
              </a:rPr>
              <a:t>T</a:t>
            </a:r>
            <a:r>
              <a:rPr lang="en-TW" dirty="0">
                <a:solidFill>
                  <a:schemeClr val="bg1"/>
                </a:solidFill>
              </a:rPr>
              <a:t>he result often approximate the global optimum</a:t>
            </a:r>
          </a:p>
          <a:p>
            <a:r>
              <a:rPr lang="en-US" dirty="0">
                <a:solidFill>
                  <a:schemeClr val="bg1"/>
                </a:solidFill>
              </a:rPr>
              <a:t>M</a:t>
            </a:r>
            <a:r>
              <a:rPr lang="en-TW" dirty="0">
                <a:solidFill>
                  <a:schemeClr val="bg1"/>
                </a:solidFill>
              </a:rPr>
              <a:t>ay be only practical alternative in complex problem</a:t>
            </a:r>
          </a:p>
          <a:p>
            <a:endParaRPr lang="en-TW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TW" dirty="0">
                <a:solidFill>
                  <a:schemeClr val="bg1"/>
                </a:solidFill>
              </a:rPr>
              <a:t>Disadvantages: </a:t>
            </a:r>
          </a:p>
          <a:p>
            <a:r>
              <a:rPr lang="en-TW" dirty="0">
                <a:solidFill>
                  <a:schemeClr val="bg1"/>
                </a:solidFill>
              </a:rPr>
              <a:t>Too many parameters </a:t>
            </a:r>
          </a:p>
          <a:p>
            <a:r>
              <a:rPr lang="en-TW" dirty="0">
                <a:solidFill>
                  <a:schemeClr val="bg1"/>
                </a:solidFill>
              </a:rPr>
              <a:t>Global optimum is not guaranteed</a:t>
            </a:r>
          </a:p>
          <a:p>
            <a:r>
              <a:rPr lang="en-US" dirty="0">
                <a:solidFill>
                  <a:schemeClr val="bg1"/>
                </a:solidFill>
              </a:rPr>
              <a:t>Different search may yield different result</a:t>
            </a:r>
          </a:p>
        </p:txBody>
      </p:sp>
    </p:spTree>
    <p:extLst>
      <p:ext uri="{BB962C8B-B14F-4D97-AF65-F5344CB8AC3E}">
        <p14:creationId xmlns:p14="http://schemas.microsoft.com/office/powerpoint/2010/main" val="1661692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1663</Words>
  <Application>Microsoft Macintosh PowerPoint</Application>
  <PresentationFormat>Widescreen</PresentationFormat>
  <Paragraphs>257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Calibri Light</vt:lpstr>
      <vt:lpstr>Cambria Math</vt:lpstr>
      <vt:lpstr>Office Theme</vt:lpstr>
      <vt:lpstr>Tabu Search for Portfolio Optimization Topic 5: Extension of Local Search</vt:lpstr>
      <vt:lpstr>Agenda</vt:lpstr>
      <vt:lpstr>Introduction to  Tabu Search</vt:lpstr>
      <vt:lpstr>Local and Global Optimum</vt:lpstr>
      <vt:lpstr>Exploration and Exploitation</vt:lpstr>
      <vt:lpstr>Tabu Search</vt:lpstr>
      <vt:lpstr>Tabu Search Strategies</vt:lpstr>
      <vt:lpstr>Tabu Search Algorithm</vt:lpstr>
      <vt:lpstr>Advantages and Disadvantages</vt:lpstr>
      <vt:lpstr>Example of Tabu Search</vt:lpstr>
      <vt:lpstr>TSP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Portfolio Optimization</vt:lpstr>
      <vt:lpstr>Portfolio Restrictions</vt:lpstr>
      <vt:lpstr>Linear Programming Formulation</vt:lpstr>
      <vt:lpstr>Dataset</vt:lpstr>
      <vt:lpstr>PowerPoint Presentation</vt:lpstr>
      <vt:lpstr>Experiment Results</vt:lpstr>
      <vt:lpstr>PowerPoint Presentation</vt:lpstr>
      <vt:lpstr>Tabu Search Parameters</vt:lpstr>
      <vt:lpstr>PowerPoint Presentation</vt:lpstr>
      <vt:lpstr>PowerPoint Presentation</vt:lpstr>
      <vt:lpstr>Conclusions</vt:lpstr>
      <vt:lpstr>Reference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Tabu Search for Portfolio Optimization Topic 5: Extension of Local Search</dc:title>
  <dc:creator>譯平 曾</dc:creator>
  <cp:lastModifiedBy>譯平 曾</cp:lastModifiedBy>
  <cp:revision>36</cp:revision>
  <dcterms:created xsi:type="dcterms:W3CDTF">2020-05-01T03:50:12Z</dcterms:created>
  <dcterms:modified xsi:type="dcterms:W3CDTF">2020-05-04T09:43:51Z</dcterms:modified>
</cp:coreProperties>
</file>